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8415441" cy="8229600"/>
          </a:xfrm>
          <a:custGeom>
            <a:avLst/>
            <a:gdLst/>
            <a:ahLst/>
            <a:cxnLst/>
            <a:rect r="r" b="b" t="t" l="l"/>
            <a:pathLst>
              <a:path h="8229600" w="8415441">
                <a:moveTo>
                  <a:pt x="0" y="0"/>
                </a:moveTo>
                <a:lnTo>
                  <a:pt x="8415441" y="0"/>
                </a:lnTo>
                <a:lnTo>
                  <a:pt x="84154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97370" y="6525135"/>
            <a:ext cx="7361930" cy="133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8"/>
              </a:lnSpc>
              <a:spcBef>
                <a:spcPct val="0"/>
              </a:spcBef>
            </a:pPr>
            <a:r>
              <a:rPr lang="en-US" sz="3834">
                <a:solidFill>
                  <a:srgbClr val="5479F7"/>
                </a:solidFill>
                <a:latin typeface="Montserrat Classic"/>
              </a:rPr>
              <a:t>Change your Habbits, Change    Your Mind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7370" y="3392362"/>
            <a:ext cx="6872071" cy="32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INTELLIGENT AGENTS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610510"/>
            <a:ext cx="7791330" cy="197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7"/>
              </a:lnSpc>
            </a:pPr>
            <a:r>
              <a:rPr lang="en-US" sz="3565">
                <a:solidFill>
                  <a:srgbClr val="000000"/>
                </a:solidFill>
                <a:latin typeface="Montserrat Classic"/>
              </a:rPr>
              <a:t>Sifat lingkungan mencakup faktor dan kondisi eksternal tempat</a:t>
            </a:r>
          </a:p>
          <a:p>
            <a:pPr algn="l" marL="0" indent="0" lvl="0">
              <a:lnSpc>
                <a:spcPts val="534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84849"/>
            <a:ext cx="8804904" cy="178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</a:pPr>
            <a:r>
              <a:rPr lang="en-US" sz="6751">
                <a:solidFill>
                  <a:srgbClr val="000000"/>
                </a:solidFill>
                <a:latin typeface="Bebas Neue Bold"/>
              </a:rPr>
              <a:t>The Nature of Environments</a:t>
            </a:r>
          </a:p>
          <a:p>
            <a:pPr marL="0" indent="0" lvl="0">
              <a:lnSpc>
                <a:spcPts val="68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18842" y="1366236"/>
            <a:ext cx="7488425" cy="7554528"/>
          </a:xfrm>
          <a:custGeom>
            <a:avLst/>
            <a:gdLst/>
            <a:ahLst/>
            <a:cxnLst/>
            <a:rect r="r" b="b" t="t" l="l"/>
            <a:pathLst>
              <a:path h="7554528" w="7488425">
                <a:moveTo>
                  <a:pt x="0" y="0"/>
                </a:moveTo>
                <a:lnTo>
                  <a:pt x="7488426" y="0"/>
                </a:lnTo>
                <a:lnTo>
                  <a:pt x="7488426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9571" y="3487387"/>
            <a:ext cx="5032162" cy="2818011"/>
          </a:xfrm>
          <a:custGeom>
            <a:avLst/>
            <a:gdLst/>
            <a:ahLst/>
            <a:cxnLst/>
            <a:rect r="r" b="b" t="t" l="l"/>
            <a:pathLst>
              <a:path h="2818011" w="5032162">
                <a:moveTo>
                  <a:pt x="0" y="0"/>
                </a:moveTo>
                <a:lnTo>
                  <a:pt x="5032162" y="0"/>
                </a:lnTo>
                <a:lnTo>
                  <a:pt x="5032162" y="2818011"/>
                </a:lnTo>
                <a:lnTo>
                  <a:pt x="0" y="281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6179" y="5143500"/>
            <a:ext cx="3255238" cy="3255238"/>
          </a:xfrm>
          <a:custGeom>
            <a:avLst/>
            <a:gdLst/>
            <a:ahLst/>
            <a:cxnLst/>
            <a:rect r="r" b="b" t="t" l="l"/>
            <a:pathLst>
              <a:path h="3255238" w="3255238">
                <a:moveTo>
                  <a:pt x="0" y="0"/>
                </a:moveTo>
                <a:lnTo>
                  <a:pt x="3255237" y="0"/>
                </a:lnTo>
                <a:lnTo>
                  <a:pt x="3255237" y="3255238"/>
                </a:lnTo>
                <a:lnTo>
                  <a:pt x="0" y="3255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6900" y="3448106"/>
            <a:ext cx="4521051" cy="3390788"/>
          </a:xfrm>
          <a:custGeom>
            <a:avLst/>
            <a:gdLst/>
            <a:ahLst/>
            <a:cxnLst/>
            <a:rect r="r" b="b" t="t" l="l"/>
            <a:pathLst>
              <a:path h="3390788" w="4521051">
                <a:moveTo>
                  <a:pt x="0" y="0"/>
                </a:moveTo>
                <a:lnTo>
                  <a:pt x="4521051" y="0"/>
                </a:lnTo>
                <a:lnTo>
                  <a:pt x="4521051" y="3390788"/>
                </a:lnTo>
                <a:lnTo>
                  <a:pt x="0" y="3390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Contoh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284849"/>
            <a:ext cx="8804904" cy="92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19"/>
              </a:lnSpc>
            </a:pPr>
            <a:r>
              <a:rPr lang="en-US" sz="6751">
                <a:solidFill>
                  <a:srgbClr val="000000"/>
                </a:solidFill>
                <a:latin typeface="Bebas Neue Bold"/>
              </a:rPr>
              <a:t>Program agents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28651"/>
            <a:ext cx="7109942" cy="653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 Pada program agents merujuk pada program computer yang dirancang untuk mengimplementasikan kecedasan buatan dan bertindak sebagai agen cerdas.  </a:t>
            </a:r>
          </a:p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4 jenis program agen dasar </a:t>
            </a:r>
          </a:p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-Agen Refleks Sederhana</a:t>
            </a:r>
          </a:p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-Agen Refleks berbasis model</a:t>
            </a:r>
          </a:p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-Agen berbasis tujuan</a:t>
            </a:r>
          </a:p>
          <a:p>
            <a:pPr>
              <a:lnSpc>
                <a:spcPts val="4044"/>
              </a:lnSpc>
            </a:pPr>
            <a:r>
              <a:rPr lang="en-US" sz="2696">
                <a:solidFill>
                  <a:srgbClr val="000000"/>
                </a:solidFill>
                <a:latin typeface="Montserrat Classic"/>
              </a:rPr>
              <a:t>-Agen berbasis utilitas 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</a:p>
          <a:p>
            <a:pPr algn="l" marL="0" indent="0" lvl="0">
              <a:lnSpc>
                <a:spcPts val="404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78336" y="1629741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7" y="0"/>
                </a:lnTo>
                <a:lnTo>
                  <a:pt x="6528087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1994" y="2628108"/>
            <a:ext cx="7678339" cy="3897241"/>
          </a:xfrm>
          <a:custGeom>
            <a:avLst/>
            <a:gdLst/>
            <a:ahLst/>
            <a:cxnLst/>
            <a:rect r="r" b="b" t="t" l="l"/>
            <a:pathLst>
              <a:path h="3897241" w="7678339">
                <a:moveTo>
                  <a:pt x="0" y="0"/>
                </a:moveTo>
                <a:lnTo>
                  <a:pt x="7678339" y="0"/>
                </a:lnTo>
                <a:lnTo>
                  <a:pt x="7678339" y="3897241"/>
                </a:lnTo>
                <a:lnTo>
                  <a:pt x="0" y="389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1452" y="4578004"/>
            <a:ext cx="8591571" cy="3894691"/>
          </a:xfrm>
          <a:custGeom>
            <a:avLst/>
            <a:gdLst/>
            <a:ahLst/>
            <a:cxnLst/>
            <a:rect r="r" b="b" t="t" l="l"/>
            <a:pathLst>
              <a:path h="3894691" w="8591571">
                <a:moveTo>
                  <a:pt x="0" y="0"/>
                </a:moveTo>
                <a:lnTo>
                  <a:pt x="8591572" y="0"/>
                </a:lnTo>
                <a:lnTo>
                  <a:pt x="8591572" y="3894690"/>
                </a:lnTo>
                <a:lnTo>
                  <a:pt x="0" y="3894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2473" y="1133475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Contoh  agen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662824" y="2755515"/>
            <a:ext cx="7194594" cy="280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>
                <a:solidFill>
                  <a:srgbClr val="000000"/>
                </a:solidFill>
                <a:latin typeface="Bebas Neue Bold"/>
              </a:rPr>
              <a:t>THANK YOU FOR LISTENING!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5495" y="1063912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79156" y="5483413"/>
            <a:ext cx="7361930" cy="133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8"/>
              </a:lnSpc>
              <a:spcBef>
                <a:spcPct val="0"/>
              </a:spcBef>
            </a:pPr>
            <a:r>
              <a:rPr lang="en-US" sz="3834">
                <a:solidFill>
                  <a:srgbClr val="5479F7"/>
                </a:solidFill>
                <a:latin typeface="Montserrat Classic"/>
              </a:rPr>
              <a:t>Change your Habbits, Change    Your Mind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1853023"/>
            <a:chOff x="0" y="0"/>
            <a:chExt cx="909057" cy="488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488039"/>
            </a:xfrm>
            <a:custGeom>
              <a:avLst/>
              <a:gdLst/>
              <a:ahLst/>
              <a:cxnLst/>
              <a:rect r="r" b="b" t="t" l="l"/>
              <a:pathLst>
                <a:path h="48803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11777"/>
                  </a:lnTo>
                  <a:cubicBezTo>
                    <a:pt x="909057" y="453895"/>
                    <a:pt x="874913" y="488039"/>
                    <a:pt x="832794" y="488039"/>
                  </a:cubicBezTo>
                  <a:lnTo>
                    <a:pt x="76262" y="488039"/>
                  </a:lnTo>
                  <a:cubicBezTo>
                    <a:pt x="56036" y="488039"/>
                    <a:pt x="36639" y="480004"/>
                    <a:pt x="22337" y="465702"/>
                  </a:cubicBezTo>
                  <a:cubicBezTo>
                    <a:pt x="8035" y="451400"/>
                    <a:pt x="0" y="432003"/>
                    <a:pt x="0" y="41177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34889" y="3687501"/>
            <a:ext cx="3451574" cy="1853023"/>
            <a:chOff x="0" y="0"/>
            <a:chExt cx="909057" cy="4880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488039"/>
            </a:xfrm>
            <a:custGeom>
              <a:avLst/>
              <a:gdLst/>
              <a:ahLst/>
              <a:cxnLst/>
              <a:rect r="r" b="b" t="t" l="l"/>
              <a:pathLst>
                <a:path h="48803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11777"/>
                  </a:lnTo>
                  <a:cubicBezTo>
                    <a:pt x="909057" y="453895"/>
                    <a:pt x="874913" y="488039"/>
                    <a:pt x="832794" y="488039"/>
                  </a:cubicBezTo>
                  <a:lnTo>
                    <a:pt x="76262" y="488039"/>
                  </a:lnTo>
                  <a:cubicBezTo>
                    <a:pt x="56036" y="488039"/>
                    <a:pt x="36639" y="480004"/>
                    <a:pt x="22337" y="465702"/>
                  </a:cubicBezTo>
                  <a:cubicBezTo>
                    <a:pt x="8035" y="451400"/>
                    <a:pt x="0" y="432003"/>
                    <a:pt x="0" y="41177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34889" y="6384671"/>
            <a:ext cx="3451574" cy="1853023"/>
            <a:chOff x="0" y="0"/>
            <a:chExt cx="909057" cy="488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488039"/>
            </a:xfrm>
            <a:custGeom>
              <a:avLst/>
              <a:gdLst/>
              <a:ahLst/>
              <a:cxnLst/>
              <a:rect r="r" b="b" t="t" l="l"/>
              <a:pathLst>
                <a:path h="48803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11777"/>
                  </a:lnTo>
                  <a:cubicBezTo>
                    <a:pt x="909057" y="453895"/>
                    <a:pt x="874913" y="488039"/>
                    <a:pt x="832794" y="488039"/>
                  </a:cubicBezTo>
                  <a:lnTo>
                    <a:pt x="76262" y="488039"/>
                  </a:lnTo>
                  <a:cubicBezTo>
                    <a:pt x="56036" y="488039"/>
                    <a:pt x="36639" y="480004"/>
                    <a:pt x="22337" y="465702"/>
                  </a:cubicBezTo>
                  <a:cubicBezTo>
                    <a:pt x="8035" y="451400"/>
                    <a:pt x="0" y="432003"/>
                    <a:pt x="0" y="41177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1536" y="6384671"/>
            <a:ext cx="3451574" cy="1853023"/>
            <a:chOff x="0" y="0"/>
            <a:chExt cx="909057" cy="488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488039"/>
            </a:xfrm>
            <a:custGeom>
              <a:avLst/>
              <a:gdLst/>
              <a:ahLst/>
              <a:cxnLst/>
              <a:rect r="r" b="b" t="t" l="l"/>
              <a:pathLst>
                <a:path h="48803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11777"/>
                  </a:lnTo>
                  <a:cubicBezTo>
                    <a:pt x="909057" y="453895"/>
                    <a:pt x="874913" y="488039"/>
                    <a:pt x="832794" y="488039"/>
                  </a:cubicBezTo>
                  <a:lnTo>
                    <a:pt x="76262" y="488039"/>
                  </a:lnTo>
                  <a:cubicBezTo>
                    <a:pt x="56036" y="488039"/>
                    <a:pt x="36639" y="480004"/>
                    <a:pt x="22337" y="465702"/>
                  </a:cubicBezTo>
                  <a:cubicBezTo>
                    <a:pt x="8035" y="451400"/>
                    <a:pt x="0" y="432003"/>
                    <a:pt x="0" y="41177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85181" y="6843187"/>
            <a:ext cx="2870959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The Nature of 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Environtmens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14659" y="3812161"/>
            <a:ext cx="2292036" cy="15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9"/>
              </a:lnSpc>
              <a:spcBef>
                <a:spcPct val="0"/>
              </a:spcBef>
            </a:pPr>
            <a:r>
              <a:rPr lang="en-US" sz="2414">
                <a:solidFill>
                  <a:srgbClr val="000000"/>
                </a:solidFill>
                <a:latin typeface="Montserrat Classic Bold"/>
              </a:rPr>
              <a:t>Good Behavior The Concept of Rationality</a:t>
            </a:r>
            <a:r>
              <a:rPr lang="en-US" sz="2414">
                <a:solidFill>
                  <a:srgbClr val="000000"/>
                </a:solidFill>
                <a:latin typeface="Montserrat Classic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8507" y="4146018"/>
            <a:ext cx="265763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Agents and Environments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734379" y="3379534"/>
            <a:ext cx="4819242" cy="5116647"/>
          </a:xfrm>
          <a:custGeom>
            <a:avLst/>
            <a:gdLst/>
            <a:ahLst/>
            <a:cxnLst/>
            <a:rect r="r" b="b" t="t" l="l"/>
            <a:pathLst>
              <a:path h="5116647" w="4819242">
                <a:moveTo>
                  <a:pt x="0" y="0"/>
                </a:moveTo>
                <a:lnTo>
                  <a:pt x="4819242" y="0"/>
                </a:lnTo>
                <a:lnTo>
                  <a:pt x="4819242" y="5116647"/>
                </a:lnTo>
                <a:lnTo>
                  <a:pt x="0" y="5116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524774" y="7045273"/>
            <a:ext cx="2871805" cy="4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3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Montserrat Classic Bold"/>
              </a:rPr>
              <a:t>Program Agen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4186771"/>
            <a:ext cx="6674401" cy="455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1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Montserrat Classic"/>
              </a:rPr>
              <a:t>Agent (dikenal juga sebagai agen cerdas atau agen kecerdasan buatan) adalah entitas komputasi yang beroperasi secara otomatis dan otonom, yang dirancang untuk berinteraksi dengan lingkungannya untuk mencapai tujuan tertentu.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6862089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What is Intelligent Agents?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6810" y="1366236"/>
            <a:ext cx="7592490" cy="7554528"/>
          </a:xfrm>
          <a:custGeom>
            <a:avLst/>
            <a:gdLst/>
            <a:ahLst/>
            <a:cxnLst/>
            <a:rect r="r" b="b" t="t" l="l"/>
            <a:pathLst>
              <a:path h="7554528" w="7592490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075" y="7995831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1075" y="3206013"/>
            <a:ext cx="3451574" cy="845380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1075" y="4403468"/>
            <a:ext cx="3451574" cy="845380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1075" y="5600922"/>
            <a:ext cx="3451574" cy="845380"/>
            <a:chOff x="0" y="0"/>
            <a:chExt cx="909057" cy="222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1075" y="6798377"/>
            <a:ext cx="3451574" cy="845380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95350" y="7995831"/>
            <a:ext cx="3451574" cy="845380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95350" y="3206013"/>
            <a:ext cx="3451574" cy="845380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95350" y="4403468"/>
            <a:ext cx="3451574" cy="845380"/>
            <a:chOff x="0" y="0"/>
            <a:chExt cx="909057" cy="2226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95350" y="5600922"/>
            <a:ext cx="3451574" cy="845380"/>
            <a:chOff x="0" y="0"/>
            <a:chExt cx="909057" cy="2226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95350" y="6798377"/>
            <a:ext cx="3451574" cy="845380"/>
            <a:chOff x="0" y="0"/>
            <a:chExt cx="909057" cy="2226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879956" y="2642525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974218" y="1425307"/>
            <a:ext cx="12339565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examples of Artificial Intelligence / Agents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6403" y="8262057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Media streaming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38046" y="3472239"/>
            <a:ext cx="2657633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Chatbots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96403" y="4669693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Smart assistants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38046" y="5867148"/>
            <a:ext cx="2657633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E-Payments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96403" y="7064602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Search algorithms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48263" y="8262057"/>
            <a:ext cx="3145749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Social media feeds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02459" y="3472239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Smart cars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02459" y="4669693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Navigation apps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302459" y="5867148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Facial recognition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92321" y="7064602"/>
            <a:ext cx="2657633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Text editors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25676" y="4426392"/>
            <a:ext cx="7366069" cy="312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6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Montserrat Classic"/>
              </a:rPr>
              <a:t>Agen adalah segala sesuatu yang dapat dilihat sebagai presepsi lingkungan melalui sensor dan bertindak atas lingkungan tersebut melelui akuator.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6118937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Agents and Environments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33734" y="1366236"/>
            <a:ext cx="7258642" cy="7554528"/>
          </a:xfrm>
          <a:custGeom>
            <a:avLst/>
            <a:gdLst/>
            <a:ahLst/>
            <a:cxnLst/>
            <a:rect r="r" b="b" t="t" l="l"/>
            <a:pathLst>
              <a:path h="7554528" w="7258642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0944"/>
            <a:ext cx="9877513" cy="6289668"/>
          </a:xfrm>
          <a:custGeom>
            <a:avLst/>
            <a:gdLst/>
            <a:ahLst/>
            <a:cxnLst/>
            <a:rect r="r" b="b" t="t" l="l"/>
            <a:pathLst>
              <a:path h="6289668" w="9877513">
                <a:moveTo>
                  <a:pt x="0" y="0"/>
                </a:moveTo>
                <a:lnTo>
                  <a:pt x="9877513" y="0"/>
                </a:lnTo>
                <a:lnTo>
                  <a:pt x="9877513" y="6289667"/>
                </a:lnTo>
                <a:lnTo>
                  <a:pt x="0" y="628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Exampel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70434" y="3141246"/>
            <a:ext cx="5392520" cy="447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2"/>
              </a:lnSpc>
              <a:spcBef>
                <a:spcPct val="0"/>
              </a:spcBef>
            </a:pPr>
            <a:r>
              <a:rPr lang="en-US" sz="3001">
                <a:solidFill>
                  <a:srgbClr val="000000"/>
                </a:solidFill>
                <a:latin typeface="Montserrat Classic"/>
              </a:rPr>
              <a:t>Pada gambar diatas menjelaskan bahwasanya agen akan dipengaruhi oleh lingkungannya dan agen akan merespon inputan tersebut dengan keluaran bedasarkan lingkungan tersebut.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64653" y="1028700"/>
            <a:ext cx="10595776" cy="5378024"/>
          </a:xfrm>
          <a:custGeom>
            <a:avLst/>
            <a:gdLst/>
            <a:ahLst/>
            <a:cxnLst/>
            <a:rect r="r" b="b" t="t" l="l"/>
            <a:pathLst>
              <a:path h="5378024" w="10595776">
                <a:moveTo>
                  <a:pt x="0" y="0"/>
                </a:moveTo>
                <a:lnTo>
                  <a:pt x="10595776" y="0"/>
                </a:lnTo>
                <a:lnTo>
                  <a:pt x="10595776" y="5378024"/>
                </a:lnTo>
                <a:lnTo>
                  <a:pt x="0" y="537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715" y="6330524"/>
            <a:ext cx="6118937" cy="258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Gambar diatas mengilustrasikan Vacum Cleaner yang sedang bekerja, gambar diatas terdapat 2 kota yang di wakili oleh varibel name Adan B,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4164" y="2168741"/>
            <a:ext cx="6118937" cy="210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exampel</a:t>
            </a:r>
          </a:p>
          <a:p>
            <a:pPr marL="0" indent="0" lvl="0">
              <a:lnSpc>
                <a:spcPts val="80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5165808"/>
            <a:ext cx="6118937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 Agen rasional adalah agen yang melakukan hal yang benar. Dalam hal ini melakukan hal yang benar adalah suatu jawaban yang relevan bedasarkan apa yang diminta oleh user. 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1044"/>
            <a:ext cx="8390445" cy="313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Good Behavior The Concept of Rationality </a:t>
            </a:r>
          </a:p>
          <a:p>
            <a:pPr marL="0" indent="0" lvl="0">
              <a:lnSpc>
                <a:spcPts val="80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31067" y="1381395"/>
            <a:ext cx="7463975" cy="7539369"/>
          </a:xfrm>
          <a:custGeom>
            <a:avLst/>
            <a:gdLst/>
            <a:ahLst/>
            <a:cxnLst/>
            <a:rect r="r" b="b" t="t" l="l"/>
            <a:pathLst>
              <a:path h="7539369" w="7463975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1836078"/>
            <a:chOff x="0" y="0"/>
            <a:chExt cx="909057" cy="4835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483576"/>
            </a:xfrm>
            <a:custGeom>
              <a:avLst/>
              <a:gdLst/>
              <a:ahLst/>
              <a:cxnLst/>
              <a:rect r="r" b="b" t="t" l="l"/>
              <a:pathLst>
                <a:path h="483576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07314"/>
                  </a:lnTo>
                  <a:cubicBezTo>
                    <a:pt x="909057" y="449432"/>
                    <a:pt x="874913" y="483576"/>
                    <a:pt x="832794" y="483576"/>
                  </a:cubicBezTo>
                  <a:lnTo>
                    <a:pt x="76262" y="483576"/>
                  </a:lnTo>
                  <a:cubicBezTo>
                    <a:pt x="34144" y="483576"/>
                    <a:pt x="0" y="449432"/>
                    <a:pt x="0" y="407314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687501"/>
            <a:ext cx="3451574" cy="1836078"/>
            <a:chOff x="0" y="0"/>
            <a:chExt cx="909057" cy="483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483576"/>
            </a:xfrm>
            <a:custGeom>
              <a:avLst/>
              <a:gdLst/>
              <a:ahLst/>
              <a:cxnLst/>
              <a:rect r="r" b="b" t="t" l="l"/>
              <a:pathLst>
                <a:path h="483576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407314"/>
                  </a:lnTo>
                  <a:cubicBezTo>
                    <a:pt x="909057" y="449432"/>
                    <a:pt x="874913" y="483576"/>
                    <a:pt x="832794" y="483576"/>
                  </a:cubicBezTo>
                  <a:lnTo>
                    <a:pt x="76262" y="483576"/>
                  </a:lnTo>
                  <a:cubicBezTo>
                    <a:pt x="34144" y="483576"/>
                    <a:pt x="0" y="449432"/>
                    <a:pt x="0" y="407314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7159906"/>
            <a:ext cx="3451574" cy="1508724"/>
            <a:chOff x="0" y="0"/>
            <a:chExt cx="909057" cy="397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397359"/>
            </a:xfrm>
            <a:custGeom>
              <a:avLst/>
              <a:gdLst/>
              <a:ahLst/>
              <a:cxnLst/>
              <a:rect r="r" b="b" t="t" l="l"/>
              <a:pathLst>
                <a:path h="39735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321097"/>
                  </a:lnTo>
                  <a:cubicBezTo>
                    <a:pt x="909057" y="363216"/>
                    <a:pt x="874913" y="397359"/>
                    <a:pt x="832794" y="397359"/>
                  </a:cubicBezTo>
                  <a:lnTo>
                    <a:pt x="76262" y="397359"/>
                  </a:lnTo>
                  <a:cubicBezTo>
                    <a:pt x="34144" y="397359"/>
                    <a:pt x="0" y="363216"/>
                    <a:pt x="0" y="32109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7159906"/>
            <a:ext cx="3451574" cy="1508724"/>
            <a:chOff x="0" y="0"/>
            <a:chExt cx="909057" cy="397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397359"/>
            </a:xfrm>
            <a:custGeom>
              <a:avLst/>
              <a:gdLst/>
              <a:ahLst/>
              <a:cxnLst/>
              <a:rect r="r" b="b" t="t" l="l"/>
              <a:pathLst>
                <a:path h="397359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321097"/>
                  </a:lnTo>
                  <a:cubicBezTo>
                    <a:pt x="909057" y="363216"/>
                    <a:pt x="874913" y="397359"/>
                    <a:pt x="832794" y="397359"/>
                  </a:cubicBezTo>
                  <a:lnTo>
                    <a:pt x="76262" y="397359"/>
                  </a:lnTo>
                  <a:cubicBezTo>
                    <a:pt x="34144" y="397359"/>
                    <a:pt x="0" y="363216"/>
                    <a:pt x="0" y="32109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98175" y="412683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ukuran kinerja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39350" y="4126833"/>
            <a:ext cx="304440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respon agen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99850" y="7446385"/>
            <a:ext cx="265763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ukuran presepsi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tahapan rasional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72331" y="7446385"/>
            <a:ext cx="304421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kriteria keberhasilan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311047" y="5533478"/>
            <a:ext cx="2157603" cy="23807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7194438" y="4605540"/>
            <a:ext cx="2141327" cy="25543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11061552" y="5523579"/>
            <a:ext cx="2141327" cy="23906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2" id="22"/>
          <p:cNvSpPr txBox="true"/>
          <p:nvPr/>
        </p:nvSpPr>
        <p:spPr>
          <a:xfrm rot="0">
            <a:off x="2634197" y="3078186"/>
            <a:ext cx="132546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68969" y="6479529"/>
            <a:ext cx="132546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3369" y="3078186"/>
            <a:ext cx="132546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3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4265932" y="6484478"/>
            <a:ext cx="132546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DAFnZLzMUyc</dc:identifier>
  <dcterms:modified xsi:type="dcterms:W3CDTF">2011-08-01T06:04:30Z</dcterms:modified>
  <cp:revision>1</cp:revision>
  <dc:title>Blue &amp; White Practical Uses of AI in EFL Presentation</dc:title>
</cp:coreProperties>
</file>